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6" r:id="rId3"/>
    <p:sldId id="258" r:id="rId4"/>
    <p:sldId id="257" r:id="rId5"/>
    <p:sldId id="260" r:id="rId6"/>
    <p:sldId id="261" r:id="rId7"/>
    <p:sldId id="277" r:id="rId8"/>
    <p:sldId id="269" r:id="rId9"/>
    <p:sldId id="278" r:id="rId10"/>
    <p:sldId id="279" r:id="rId11"/>
    <p:sldId id="280" r:id="rId12"/>
    <p:sldId id="282" r:id="rId13"/>
    <p:sldId id="283" r:id="rId14"/>
    <p:sldId id="264" r:id="rId15"/>
    <p:sldId id="284" r:id="rId16"/>
    <p:sldId id="266" r:id="rId17"/>
    <p:sldId id="287" r:id="rId18"/>
    <p:sldId id="267" r:id="rId19"/>
    <p:sldId id="270" r:id="rId20"/>
    <p:sldId id="286" r:id="rId21"/>
    <p:sldId id="268" r:id="rId22"/>
    <p:sldId id="273" r:id="rId23"/>
    <p:sldId id="302" r:id="rId24"/>
    <p:sldId id="301" r:id="rId25"/>
    <p:sldId id="271" r:id="rId26"/>
    <p:sldId id="288" r:id="rId27"/>
    <p:sldId id="290" r:id="rId28"/>
    <p:sldId id="272" r:id="rId29"/>
    <p:sldId id="291" r:id="rId30"/>
    <p:sldId id="274" r:id="rId31"/>
    <p:sldId id="292" r:id="rId32"/>
    <p:sldId id="294" r:id="rId33"/>
    <p:sldId id="296" r:id="rId34"/>
    <p:sldId id="295" r:id="rId35"/>
    <p:sldId id="293" r:id="rId36"/>
    <p:sldId id="297" r:id="rId37"/>
    <p:sldId id="298" r:id="rId38"/>
    <p:sldId id="299" r:id="rId39"/>
    <p:sldId id="300" r:id="rId40"/>
    <p:sldId id="259" r:id="rId41"/>
    <p:sldId id="28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81BE"/>
    <a:srgbClr val="564A30"/>
    <a:srgbClr val="D4B886"/>
    <a:srgbClr val="31859C"/>
    <a:srgbClr val="EC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0"/>
    <p:restoredTop sz="83034"/>
  </p:normalViewPr>
  <p:slideViewPr>
    <p:cSldViewPr snapToGrid="0">
      <p:cViewPr varScale="1">
        <p:scale>
          <a:sx n="129" d="100"/>
          <a:sy n="129" d="100"/>
        </p:scale>
        <p:origin x="2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B27BE-FF4C-F34E-9172-994531747AAA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02541-E3D0-3C48-88DE-1871FAEE45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97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0940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289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1474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012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2923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6395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092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802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096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366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927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010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521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13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195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18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55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43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484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9FE57-99B0-0615-BFE4-3B793C69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314A85-E8DF-CA34-86B7-76D01F781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1E79A-29E5-C5F9-9C1E-92BF6DB1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F26DB-A2AB-1D12-B06E-7EB4A0F3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30627-F965-1576-2607-B3A6B6F9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069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21DCB-E4B2-6328-86C5-C9B0099D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0843D9-EFB7-E71A-726C-E2E6E2A3E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625AD-7CD8-55BE-7C36-16114CE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91D64-D7D3-469B-7A74-768A268A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7EB62-9711-41B1-EE64-E2ED3123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676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66091C-E678-A198-77BF-7E5B08AB6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7FB50-8C95-2257-F01B-0C0B62487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4F148-1491-9585-CA94-F870061CB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4DD12-2DA0-2519-234F-F8C5562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BA48-9162-7B72-9660-7E55EF1C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552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2E56-100C-AB23-DA89-35A9C43A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296AE-F8AB-CCF4-A89E-F7762A70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A308A-DA88-48B0-AE17-D30655A2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11CE6-382A-C409-B9DD-7BB8ABABA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ABEE0-3700-D412-03FD-AB9A4538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729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1DA82-0ADD-535D-86EC-A0F408B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83BF31-DD73-C506-513D-295BD0919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E69AB-8D08-DF16-3E1C-7C9FB8C9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76D6E-F112-D1E5-93F4-97957204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4DE5C-D2C7-3AAD-DEE7-B43D288B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81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26692-FF80-AB52-3221-FD80F7EB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87877-C9D9-4E42-2027-5122DE77F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B3DF7-A3AD-B7A8-0D81-F5B30667A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7092E-B663-90DF-4346-A0B71B5E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AE41A-7FA0-2D1C-33BE-2306B938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7069F-0A0B-B57E-EEA3-8E2497AF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15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8EB4-B103-64BC-0EB7-8BADD68A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4040C-70F1-7FAB-5A59-07771A864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39001D-CEB7-9287-F645-494E8FC0D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246D0-4251-250F-1E62-F6770F3F7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2DFE45-44F4-6C71-A4E4-E7E6469B0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9F2DBA-A408-E33A-DAD8-92BF7EAC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145CF0-D06B-CE82-ADFC-6AFD9A44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6FE9AA-4D20-B679-067C-AFC2ED2C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37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F3F3A-D694-F74D-77CC-5EB0C7FF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A38D68-71FC-68C4-2F90-5C9EB553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F5026-AF44-80FD-9EED-3AF61CE1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B53E92-6F5B-0C12-ACC3-BE62ADB7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569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522EB9-EE43-A072-DA29-CE89F489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542975-09B5-E52F-7E7F-330E8784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FCA05B-C110-92D5-2D12-7ED3F82C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028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5067D-5D13-84E5-9E50-6B3D7642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7D871-B08D-1B8D-0F76-59107B49D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EF6F32-9CED-A038-7ED0-2404FB65E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1ED6-BD94-9E81-34C2-D0069ACF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FA48D2-91D6-5F7F-1581-5B87C853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7A86BB-E468-3936-17F6-A09380CD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60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67670-A8ED-B2DA-4ED9-A4EFF8BB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BD35B3-63BD-E74D-F99D-25E6AF8B9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E3E9A-A867-2A62-1917-58A702B10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E129FA-883A-BE57-6D23-F7157D81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49BE7-FD06-1729-AC15-82680CF7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3535A5-9561-32DA-2382-F74134BD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943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9260F7-6162-1F2C-EC12-5B4D7616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C0655-0FAC-F53E-35DB-E73A9B68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5A80F-F1E1-F7C8-6208-4B10EB22C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E45F-4FB8-4749-A57E-464C2E0FA2E0}" type="datetimeFigureOut">
              <a:rPr kumimoji="1" lang="ko-KR" altLang="en-US" smtClean="0"/>
              <a:t>2024. 4. 11.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1BB96-E144-E537-D058-0BDB2A2B8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6E21E6-C171-00A1-6E2B-3CDEED47E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301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6DF395-EAA5-E81D-D499-DD545F406675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F56A1CC-F493-CCF0-AE13-573AF904F66B}"/>
                </a:ext>
              </a:extLst>
            </p:cNvPr>
            <p:cNvGrpSpPr/>
            <p:nvPr/>
          </p:nvGrpSpPr>
          <p:grpSpPr>
            <a:xfrm>
              <a:off x="1233943" y="2236468"/>
              <a:ext cx="9724137" cy="2374750"/>
              <a:chOff x="1195330" y="2553376"/>
              <a:chExt cx="9724137" cy="237475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8F3F3-C575-3EC5-9787-D7743ED19FD9}"/>
                  </a:ext>
                </a:extLst>
              </p:cNvPr>
              <p:cNvSpPr txBox="1"/>
              <p:nvPr/>
            </p:nvSpPr>
            <p:spPr>
              <a:xfrm>
                <a:off x="1195330" y="2553376"/>
                <a:ext cx="97241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을 이용한 </a:t>
                </a:r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community assembly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의 생태학적 분석 및 해석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057C87-9BEF-6F82-99D0-D2B6F3BC7C55}"/>
                  </a:ext>
                </a:extLst>
              </p:cNvPr>
              <p:cNvSpPr txBox="1"/>
              <p:nvPr/>
            </p:nvSpPr>
            <p:spPr>
              <a:xfrm>
                <a:off x="5657280" y="398147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김현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8ED08-430E-2821-3FDA-F2589B4C32F0}"/>
                  </a:ext>
                </a:extLst>
              </p:cNvPr>
              <p:cNvSpPr txBox="1"/>
              <p:nvPr/>
            </p:nvSpPr>
            <p:spPr>
              <a:xfrm>
                <a:off x="4134429" y="4528016"/>
                <a:ext cx="3845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서울대학교 농업생명과학연구원</a:t>
                </a:r>
                <a:endParaRPr kumimoji="1" lang="ko-KR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7B66A0-BBF4-BEB0-959A-CF1BAC0C11EF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AB714A-1C01-1348-F679-F7AD19C98192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68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65064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treat,env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=env))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60210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sample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1-1. When the env variable is available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82D02-9FE1-8A6A-E11C-D05FA2D03C4C}"/>
              </a:ext>
            </a:extLst>
          </p:cNvPr>
          <p:cNvSpPr txBox="1"/>
          <p:nvPr/>
        </p:nvSpPr>
        <p:spPr>
          <a:xfrm>
            <a:off x="1612033" y="3503026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=treat))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E0F005-5AD4-D65A-CB67-758239D738FE}"/>
              </a:ext>
            </a:extLst>
          </p:cNvPr>
          <p:cNvSpPr/>
          <p:nvPr/>
        </p:nvSpPr>
        <p:spPr>
          <a:xfrm>
            <a:off x="1251857" y="3398172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CDDE7-64B6-C3CC-1262-F5A042EFAE4E}"/>
              </a:ext>
            </a:extLst>
          </p:cNvPr>
          <p:cNvSpPr txBox="1"/>
          <p:nvPr/>
        </p:nvSpPr>
        <p:spPr>
          <a:xfrm>
            <a:off x="1176609" y="3017651"/>
            <a:ext cx="799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1-2. When the env variable is not available </a:t>
            </a:r>
            <a:r>
              <a:rPr lang="en-US" altLang="ko-K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 will use it at this time.)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905829"/>
            <a:ext cx="9770984" cy="154104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973950"/>
            <a:ext cx="929537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sampid.check$treat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sampid.check$comm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[,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)&gt;0,drop=FALSE]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unmatched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become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ghosts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1FD807-9F9A-63F6-E9EB-B6CB3A96D7A6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42FA1-57E5-E620-BBF7-4B257E1026F9}"/>
              </a:ext>
            </a:extLst>
          </p:cNvPr>
          <p:cNvSpPr txBox="1"/>
          <p:nvPr/>
        </p:nvSpPr>
        <p:spPr>
          <a:xfrm>
            <a:off x="1176609" y="450355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sample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80065-DEE3-3E5A-6AC0-7B75DE34BEBA}"/>
              </a:ext>
            </a:extLst>
          </p:cNvPr>
          <p:cNvSpPr txBox="1"/>
          <p:nvPr/>
        </p:nvSpPr>
        <p:spPr>
          <a:xfrm>
            <a:off x="2678362" y="406680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6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99354"/>
            <a:ext cx="9131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=list(comm=comm),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tree.list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=list(tree=tree))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94499"/>
            <a:ext cx="9770984" cy="85486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ASV or OTU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Check ASV or OTU IDs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338034"/>
            <a:ext cx="9770984" cy="116319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463305"/>
            <a:ext cx="92953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comm=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spid.check$comm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spid.check$clas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tree=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spid.check$tree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001D03-A4D5-0B51-8B0C-5D6212F5EF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5DA1E-B668-5419-7CA0-534DD92AAE3C}"/>
              </a:ext>
            </a:extLst>
          </p:cNvPr>
          <p:cNvSpPr txBox="1"/>
          <p:nvPr/>
        </p:nvSpPr>
        <p:spPr>
          <a:xfrm>
            <a:off x="1176609" y="394348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ASV or OTU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0E640-83CC-6DA9-EEF2-07D3260ECC0D}"/>
              </a:ext>
            </a:extLst>
          </p:cNvPr>
          <p:cNvSpPr txBox="1"/>
          <p:nvPr/>
        </p:nvSpPr>
        <p:spPr>
          <a:xfrm>
            <a:off x="2678362" y="33124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7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1668136"/>
            <a:ext cx="9770984" cy="7374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Set the directory where results will be saved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2871422"/>
            <a:ext cx="9770984" cy="381477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89664" y="2965584"/>
            <a:ext cx="92953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if(!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file.exists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pdist.big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(tree = tree, wd=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}else{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if you already calculated the phylogenetic distance matrix in a previous run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(paste0(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,"/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1,stringsAsFactors = FALSE)[,1]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pd.big$pd.name.file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0A34D6-D57C-7F77-318A-8231D4F469B6}"/>
              </a:ext>
            </a:extLst>
          </p:cNvPr>
          <p:cNvGrpSpPr/>
          <p:nvPr/>
        </p:nvGrpSpPr>
        <p:grpSpPr>
          <a:xfrm>
            <a:off x="1612033" y="1699928"/>
            <a:ext cx="9131652" cy="673822"/>
            <a:chOff x="1612033" y="1827255"/>
            <a:chExt cx="9131652" cy="6738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FEBB46-27C2-2831-4E89-037F490BB370}"/>
                </a:ext>
              </a:extLst>
            </p:cNvPr>
            <p:cNvSpPr txBox="1"/>
            <p:nvPr/>
          </p:nvSpPr>
          <p:spPr>
            <a:xfrm>
              <a:off x="1612033" y="182725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&lt;- “path/to/your/directory/Output” 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# add your own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83C79-D9ED-553C-8FBF-742E69A0CA4B}"/>
                </a:ext>
              </a:extLst>
            </p:cNvPr>
            <p:cNvSpPr txBox="1"/>
            <p:nvPr/>
          </p:nvSpPr>
          <p:spPr>
            <a:xfrm>
              <a:off x="1612033" y="213174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setwd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58452B-024C-DF17-5224-62FBBF5A36FD}"/>
              </a:ext>
            </a:extLst>
          </p:cNvPr>
          <p:cNvSpPr txBox="1"/>
          <p:nvPr/>
        </p:nvSpPr>
        <p:spPr>
          <a:xfrm>
            <a:off x="1176609" y="2505558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Calculate pairwise phylogenetic distance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5412F-2FFB-4D7A-48C9-AFFEAA18115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90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four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ABFD9-499C-7AF9-6D1D-32576FE3C7C7}"/>
              </a:ext>
            </a:extLst>
          </p:cNvPr>
          <p:cNvSpPr txBox="1"/>
          <p:nvPr/>
        </p:nvSpPr>
        <p:spPr>
          <a:xfrm>
            <a:off x="1176610" y="588678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c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omma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delimited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or OTUs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EC9DE-53A6-DBF5-5390-60219257BA1F}"/>
              </a:ext>
            </a:extLst>
          </p:cNvPr>
          <p:cNvSpPr txBox="1"/>
          <p:nvPr/>
        </p:nvSpPr>
        <p:spPr>
          <a:xfrm>
            <a:off x="1176610" y="360033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lengths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culating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5AF5E-6B85-4054-71E2-7E745AA21173}"/>
              </a:ext>
            </a:extLst>
          </p:cNvPr>
          <p:cNvSpPr txBox="1"/>
          <p:nvPr/>
        </p:nvSpPr>
        <p:spPr>
          <a:xfrm>
            <a:off x="1176610" y="4261600"/>
            <a:ext cx="103693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BIN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big.matrix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pairwise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calling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AC7D4-BD0E-1AA1-5332-F130DB4E1838}"/>
              </a:ext>
            </a:extLst>
          </p:cNvPr>
          <p:cNvSpPr txBox="1"/>
          <p:nvPr/>
        </p:nvSpPr>
        <p:spPr>
          <a:xfrm>
            <a:off x="1176610" y="5470390"/>
            <a:ext cx="10369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DESC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8E40E-5162-77A8-F751-908CA7E9895F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B36BA7-2DC9-2FA1-A46A-A227A6DC1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73"/>
          <a:stretch/>
        </p:blipFill>
        <p:spPr>
          <a:xfrm>
            <a:off x="3591161" y="1717914"/>
            <a:ext cx="5009679" cy="18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7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36351" y="2174895"/>
            <a:ext cx="960199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To decide the adequate bin size, the phylogenetic signal test in the auxiliary script could be performed.</a:t>
            </a:r>
          </a:p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0.2,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NA,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sp.check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within.bin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qp.save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detail.null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output.wd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correct.special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depend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1.96,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0.95,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=0.975,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NULL)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318202"/>
            <a:ext cx="9774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Since env object is not available at this time, we will skip the section 4-1.</a:t>
            </a:r>
          </a:p>
          <a:p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move to the section 4-2</a:t>
            </a:r>
            <a:r>
              <a:rPr lang="en-US" altLang="ko-KR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2062978"/>
            <a:ext cx="9770984" cy="38553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0C10D-4008-1C50-A6AB-070F475C6417}"/>
              </a:ext>
            </a:extLst>
          </p:cNvPr>
          <p:cNvSpPr txBox="1"/>
          <p:nvPr/>
        </p:nvSpPr>
        <p:spPr>
          <a:xfrm>
            <a:off x="929808" y="6001714"/>
            <a:ext cx="1042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Please refer to the document available in the “Help” tab for details on the parameters of the function </a:t>
            </a:r>
            <a:r>
              <a:rPr lang="en-US" altLang="ko-KR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44393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83E34B-8AE9-DF91-185C-47F922150B0B}"/>
              </a:ext>
            </a:extLst>
          </p:cNvPr>
          <p:cNvSpPr/>
          <p:nvPr/>
        </p:nvSpPr>
        <p:spPr>
          <a:xfrm>
            <a:off x="1251857" y="1883910"/>
            <a:ext cx="9770984" cy="60747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7FEDA-B80E-D8CE-6AB0-D530F504A232}"/>
              </a:ext>
            </a:extLst>
          </p:cNvPr>
          <p:cNvSpPr txBox="1"/>
          <p:nvPr/>
        </p:nvSpPr>
        <p:spPr>
          <a:xfrm>
            <a:off x="1336351" y="2008812"/>
            <a:ext cx="960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CD1D6F-117B-732D-FD1E-B654CD0A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49" y="3160198"/>
            <a:ext cx="9771791" cy="30202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C9F1F4-6E8B-BE04-0C27-27E1D914CE67}"/>
              </a:ext>
            </a:extLst>
          </p:cNvPr>
          <p:cNvSpPr txBox="1"/>
          <p:nvPr/>
        </p:nvSpPr>
        <p:spPr>
          <a:xfrm>
            <a:off x="1176609" y="2705568"/>
            <a:ext cx="9774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relative importance of ecological drivers at the sample level is available.</a:t>
            </a:r>
          </a:p>
        </p:txBody>
      </p:sp>
    </p:spTree>
    <p:extLst>
      <p:ext uri="{BB962C8B-B14F-4D97-AF65-F5344CB8AC3E}">
        <p14:creationId xmlns:p14="http://schemas.microsoft.com/office/powerpoint/2010/main" val="1018490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F424A4-C307-B54B-5DDF-E77CBEF99F6D}"/>
              </a:ext>
            </a:extLst>
          </p:cNvPr>
          <p:cNvSpPr txBox="1"/>
          <p:nvPr/>
        </p:nvSpPr>
        <p:spPr>
          <a:xfrm>
            <a:off x="1535973" y="2065395"/>
            <a:ext cx="927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icamp.detail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icres$detail,treat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clas,silent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between.group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1F346-1212-A490-1483-3D760031DEC1}"/>
              </a:ext>
            </a:extLst>
          </p:cNvPr>
          <p:cNvSpPr txBox="1"/>
          <p:nvPr/>
        </p:nvSpPr>
        <p:spPr>
          <a:xfrm>
            <a:off x="1535973" y="2862196"/>
            <a:ext cx="9270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iCAMP.Summary.rda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ProcessImportance_EachBin_EachGroup.csv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icbin$Ptuv,file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ProcessImportance_EachTurnover.csv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BinContributeToProcess_EachGroup.csv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(ID=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icbin$Class.Bin,stringsAsFactors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Taxon_Bin.csv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icbin$Bin.TopClass,file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Bin_TopTaxon.csv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 (see 5)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0BAB63-C559-854A-E341-BC450BDE7E72}"/>
              </a:ext>
            </a:extLst>
          </p:cNvPr>
          <p:cNvSpPr/>
          <p:nvPr/>
        </p:nvSpPr>
        <p:spPr>
          <a:xfrm>
            <a:off x="1287393" y="2025112"/>
            <a:ext cx="9770984" cy="456245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ko-K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alculate various statistic index to assess relative importance of each process in each bin and each turnover, and bin's contribution to each process.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71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eight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ACC96-09A8-1312-12BF-DCAB50269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01" b="23562"/>
          <a:stretch/>
        </p:blipFill>
        <p:spPr>
          <a:xfrm>
            <a:off x="2598457" y="2235869"/>
            <a:ext cx="6995087" cy="3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D6E3A0-D701-CAF6-076A-2DDDEE2B9CA8}"/>
              </a:ext>
            </a:extLst>
          </p:cNvPr>
          <p:cNvSpPr txBox="1"/>
          <p:nvPr/>
        </p:nvSpPr>
        <p:spPr>
          <a:xfrm>
            <a:off x="926559" y="1839790"/>
            <a:ext cx="101551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Test.iCAMP.Summary.rda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(compositional change; each sample)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Test.BinContributeToProcess_EachGroup.csv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Test.Taxon_Bin.csv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Test.Bin_TopTaxon.csv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0C831-883B-0530-8FD2-73CB05D377A1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50236-2E64-A668-CF5D-76E29E21D268}"/>
              </a:ext>
            </a:extLst>
          </p:cNvPr>
          <p:cNvSpPr txBox="1"/>
          <p:nvPr/>
        </p:nvSpPr>
        <p:spPr>
          <a:xfrm>
            <a:off x="1610935" y="6033254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visualization of results could be done using the above files.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01223-59B2-B3E3-1A24-4FEDF0864534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Descriptions of output files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4832C59-653C-7587-AD91-0D3F30C6DBF0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A3186A-4E45-16E9-ADF6-067C54DE40DD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2B804-3208-A161-7181-0B7E40F3DD18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FE880A-0442-E5CC-20C2-25AE47C46A8E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846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2361235" y="1672192"/>
            <a:ext cx="77666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") # identical to the above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colMeans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)[1]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RelativeImportance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6-1)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682002"/>
            <a:ext cx="9770984" cy="22467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Summarize the ICAMP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DA1F26-E48F-D2E9-7056-A7030E47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44" y="4001880"/>
            <a:ext cx="8680682" cy="1452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A0DF58-2D10-0808-653D-2F375FC5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44" y="5474715"/>
            <a:ext cx="8680682" cy="12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4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EEDE9C-FA7E-1F5F-A3DC-489A75315A99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36064" y="5824058"/>
            <a:ext cx="7237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makes these differences and changes?</a:t>
            </a:r>
            <a:endParaRPr lang="ko-KR" altLang="en-US" sz="2000" b="1" dirty="0">
              <a:solidFill>
                <a:srgbClr val="564A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53553-9721-7702-093A-B9D112969ACD}"/>
              </a:ext>
            </a:extLst>
          </p:cNvPr>
          <p:cNvSpPr txBox="1"/>
          <p:nvPr/>
        </p:nvSpPr>
        <p:spPr>
          <a:xfrm>
            <a:off x="1940944" y="833887"/>
            <a:ext cx="8126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Microbial community composition varies with time and space.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FD6EC-769A-B306-A87A-E05292AAAD6E}"/>
              </a:ext>
            </a:extLst>
          </p:cNvPr>
          <p:cNvSpPr txBox="1"/>
          <p:nvPr/>
        </p:nvSpPr>
        <p:spPr>
          <a:xfrm>
            <a:off x="2523193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B898F-E272-FA00-2544-73526D8C5100}"/>
              </a:ext>
            </a:extLst>
          </p:cNvPr>
          <p:cNvSpPr txBox="1"/>
          <p:nvPr/>
        </p:nvSpPr>
        <p:spPr>
          <a:xfrm>
            <a:off x="8988051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1EC623AA-03CD-F2B2-BDD8-3337A7C76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53" r="87417" b="28571"/>
          <a:stretch/>
        </p:blipFill>
        <p:spPr bwMode="auto">
          <a:xfrm>
            <a:off x="5173060" y="1908061"/>
            <a:ext cx="1169742" cy="16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g. 1">
            <a:extLst>
              <a:ext uri="{FF2B5EF4-FFF2-40B4-BE49-F238E27FC236}">
                <a16:creationId xmlns:a16="http://schemas.microsoft.com/office/drawing/2014/main" id="{84C558EE-513A-4699-C31D-6164E13C7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t="31186" r="55065" b="38848"/>
          <a:stretch/>
        </p:blipFill>
        <p:spPr bwMode="auto">
          <a:xfrm>
            <a:off x="3010029" y="1999691"/>
            <a:ext cx="2073892" cy="31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g. 1">
            <a:extLst>
              <a:ext uri="{FF2B5EF4-FFF2-40B4-BE49-F238E27FC236}">
                <a16:creationId xmlns:a16="http://schemas.microsoft.com/office/drawing/2014/main" id="{AB130FDE-159E-3816-6BAE-A937C182D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6" r="75261" b="58057"/>
          <a:stretch/>
        </p:blipFill>
        <p:spPr bwMode="auto">
          <a:xfrm>
            <a:off x="723027" y="1999691"/>
            <a:ext cx="2142104" cy="311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B9660F-D0FF-DD48-18EA-31B40E34F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060" y="3555890"/>
            <a:ext cx="715090" cy="646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11A443-AB42-76BA-430A-0C0739279598}"/>
              </a:ext>
            </a:extLst>
          </p:cNvPr>
          <p:cNvSpPr txBox="1"/>
          <p:nvPr/>
        </p:nvSpPr>
        <p:spPr>
          <a:xfrm>
            <a:off x="2717112" y="5134205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Thiergart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et al., 2019. 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Nat. Ecol.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Evol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1617C4AA-8878-ED5A-C9F4-FF7526C7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63" y="1640115"/>
            <a:ext cx="4435319" cy="48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60076-047B-255A-2163-4B0C12C735D8}"/>
              </a:ext>
            </a:extLst>
          </p:cNvPr>
          <p:cNvSpPr txBox="1"/>
          <p:nvPr/>
        </p:nvSpPr>
        <p:spPr>
          <a:xfrm>
            <a:off x="8073823" y="647903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(Kim et al., 2022.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Biol.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4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1932972" y="1790378"/>
            <a:ext cx="88381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reshape2::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# “Mechanism” “variable” “value”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)[3]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df.bac.rel.imp.tab.melt$Kingdom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(c("Homogeneous.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Heterogeneous.Selection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770468"/>
            <a:ext cx="9770984" cy="271757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45F9A3-F0B5-7533-28A8-825C60F2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622685"/>
            <a:ext cx="9770984" cy="1422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54F3A1-9056-BC97-C279-39709268270C}"/>
              </a:ext>
            </a:extLst>
          </p:cNvPr>
          <p:cNvSpPr txBox="1"/>
          <p:nvPr/>
        </p:nvSpPr>
        <p:spPr>
          <a:xfrm>
            <a:off x="1292356" y="617957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data for the visualization was prepared.</a:t>
            </a:r>
          </a:p>
        </p:txBody>
      </p:sp>
    </p:spTree>
    <p:extLst>
      <p:ext uri="{BB962C8B-B14F-4D97-AF65-F5344CB8AC3E}">
        <p14:creationId xmlns:p14="http://schemas.microsoft.com/office/powerpoint/2010/main" val="208331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5D2FD2-AE76-D742-CDF9-7C0B939FC34B}"/>
              </a:ext>
            </a:extLst>
          </p:cNvPr>
          <p:cNvSpPr txBox="1"/>
          <p:nvPr/>
        </p:nvSpPr>
        <p:spPr>
          <a:xfrm>
            <a:off x="1361327" y="1868311"/>
            <a:ext cx="96231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Kingdom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0.8,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c("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Homogeneous.Selection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"="#3c93c2",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"Heterogeneous.Selection" = "#9ec9e2",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"#fcde9c",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"#feb24c",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"="#fc4e2a"))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('')+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2) 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\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20,hjust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15,hjust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13,hjust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angle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=15,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breaks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(0,1,0.2))+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 +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01526D37-D5CA-9A2D-ABD6-7A73C19AB752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6C9FA9-16F4-BCE2-69BF-585E1E6EAB34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D928E-5603-868F-0386-89F04AAAE9CF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CEE87-B65A-0493-DA34-A1A337AA2B3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1A778-B36E-7200-24E1-D90814DE3D87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D3EC5-C155-C755-C546-3D661A32482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6-1-3)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243AC7-154C-59EB-AE25-E3740788F24C}"/>
              </a:ext>
            </a:extLst>
          </p:cNvPr>
          <p:cNvSpPr/>
          <p:nvPr/>
        </p:nvSpPr>
        <p:spPr>
          <a:xfrm>
            <a:off x="1287393" y="1770468"/>
            <a:ext cx="9770984" cy="472000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8829A42-DB98-A950-B999-C73DCE5949F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98A1B9-8579-A417-34A2-BD8981F42FF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5F6F1-D845-A924-0B0E-35F3374F4038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C59AD9-F825-4662-5505-4FFE6CAAF5A4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CABEBA-84AD-653D-9109-A4B50561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85" y="916456"/>
            <a:ext cx="6712056" cy="574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1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D4385-9FD6-6F9F-FD22-C961669A15A1}"/>
              </a:ext>
            </a:extLst>
          </p:cNvPr>
          <p:cNvSpPr txBox="1"/>
          <p:nvPr/>
        </p:nvSpPr>
        <p:spPr>
          <a:xfrm>
            <a:off x="3959069" y="2550542"/>
            <a:ext cx="427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any questions</a:t>
            </a:r>
            <a:endParaRPr kumimoji="1"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36B9D-6B47-36CA-13F3-73322853AA82}"/>
              </a:ext>
            </a:extLst>
          </p:cNvPr>
          <p:cNvSpPr txBox="1"/>
          <p:nvPr/>
        </p:nvSpPr>
        <p:spPr>
          <a:xfrm>
            <a:off x="2751980" y="3539707"/>
            <a:ext cx="66880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kh0219@snu.ac.kr</a:t>
            </a:r>
            <a:br>
              <a:rPr kumimoji="1" lang="en-US" altLang="ko-KR" sz="2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R" sz="2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 any questions on the analyses.</a:t>
            </a:r>
            <a:endParaRPr kumimoji="1" lang="ko-KR" altLang="en-US" sz="25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67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5E89EF7-ABAD-0070-D8F8-EF369E85CDE0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4BE014-DF9B-731A-38DB-C8BAC9B372A4}"/>
                </a:ext>
              </a:extLst>
            </p:cNvPr>
            <p:cNvSpPr txBox="1"/>
            <p:nvPr/>
          </p:nvSpPr>
          <p:spPr>
            <a:xfrm>
              <a:off x="3516627" y="2928451"/>
              <a:ext cx="515878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Auxiliary visualization script:</a:t>
              </a:r>
            </a:p>
            <a:p>
              <a:pPr algn="ctr"/>
              <a:r>
                <a:rPr kumimoji="1" lang="en-US" altLang="ko-KR" sz="24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tables to graphs</a:t>
              </a:r>
              <a:endPara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9F6E202-4519-2D7C-2717-557747DA7734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A9337A4-C988-284E-0CD2-15DD863619F9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3374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611825" y="1737508"/>
            <a:ext cx="93395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 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# remove rows containing the value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8"/>
            <a:ext cx="9770984" cy="179449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41EC6E3-7F16-0F8D-A729-9645FEFC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601592"/>
            <a:ext cx="9782017" cy="30666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33A8B5-81D5-53F8-AE75-6C9FEBBD970E}"/>
              </a:ext>
            </a:extLst>
          </p:cNvPr>
          <p:cNvSpPr txBox="1"/>
          <p:nvPr/>
        </p:nvSpPr>
        <p:spPr>
          <a:xfrm>
            <a:off x="5543858" y="5201244"/>
            <a:ext cx="4332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D4B8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Non-numeric values should be removed.</a:t>
            </a:r>
            <a:endParaRPr kumimoji="1" lang="ko-KR" altLang="en-US" sz="1600" dirty="0">
              <a:solidFill>
                <a:srgbClr val="D4B8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87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2126128"/>
            <a:ext cx="9534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type if the class of the remaining values is the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2113078"/>
            <a:ext cx="9770984" cy="12404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6153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DA7D46-94DE-F923-AA7C-6416E3CF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579076"/>
            <a:ext cx="9796428" cy="16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1760368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check if there is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remove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(Index, variable)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summarise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= mean(value))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)[2]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9"/>
            <a:ext cx="9770984" cy="205229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09210-8857-31C3-241F-206F39CF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4" y="3966628"/>
            <a:ext cx="9770983" cy="22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40964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00448"/>
            <a:ext cx="95340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c("bin1","bin2","bin3","bin4","bin5"))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838759"/>
            <a:ext cx="9770984" cy="219603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77DB8-FC62-A714-0944-A6970BAB0A4E}"/>
              </a:ext>
            </a:extLst>
          </p:cNvPr>
          <p:cNvSpPr txBox="1"/>
          <p:nvPr/>
        </p:nvSpPr>
        <p:spPr>
          <a:xfrm>
            <a:off x="1473789" y="19582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0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905287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scale_fill_discrete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## adjust positions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90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7B7F858-E04D-3DC2-4DF8-5A8F158EA090}"/>
              </a:ext>
            </a:extLst>
          </p:cNvPr>
          <p:cNvSpPr/>
          <p:nvPr/>
        </p:nvSpPr>
        <p:spPr>
          <a:xfrm>
            <a:off x="1698171" y="2624447"/>
            <a:ext cx="8395855" cy="3194462"/>
          </a:xfrm>
          <a:prstGeom prst="roundRect">
            <a:avLst>
              <a:gd name="adj" fmla="val 5515"/>
            </a:avLst>
          </a:prstGeom>
          <a:solidFill>
            <a:srgbClr val="D4B886">
              <a:alpha val="180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1421642" y="1364571"/>
            <a:ext cx="9348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ecological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(incidence and abundance of microbes) over time and space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91450-776E-354A-45F5-3D84BFA3F6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0EB9D6-0D35-24CF-64EA-0FC4AE916602}"/>
              </a:ext>
            </a:extLst>
          </p:cNvPr>
          <p:cNvGrpSpPr/>
          <p:nvPr/>
        </p:nvGrpSpPr>
        <p:grpSpPr>
          <a:xfrm>
            <a:off x="1927020" y="3021093"/>
            <a:ext cx="7985656" cy="2401170"/>
            <a:chOff x="2017447" y="2924479"/>
            <a:chExt cx="7985656" cy="24011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80B56C0-3D27-F3C6-239E-B934A1E806A2}"/>
                </a:ext>
              </a:extLst>
            </p:cNvPr>
            <p:cNvGrpSpPr/>
            <p:nvPr/>
          </p:nvGrpSpPr>
          <p:grpSpPr>
            <a:xfrm>
              <a:off x="2017447" y="2924479"/>
              <a:ext cx="7985656" cy="2401170"/>
              <a:chOff x="2194561" y="2924479"/>
              <a:chExt cx="7985656" cy="2401170"/>
            </a:xfrm>
          </p:grpSpPr>
          <p:pic>
            <p:nvPicPr>
              <p:cNvPr id="19" name="그림 18" descr="원, 다채로움, 예술, 그래픽이(가) 표시된 사진&#10;&#10;자동 생성된 설명">
                <a:extLst>
                  <a:ext uri="{FF2B5EF4-FFF2-40B4-BE49-F238E27FC236}">
                    <a16:creationId xmlns:a16="http://schemas.microsoft.com/office/drawing/2014/main" id="{8A4EE9CD-F728-EE63-4133-FBD590E51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314" y="2960428"/>
                <a:ext cx="2327121" cy="232712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67D2A1-87D2-34AC-AEFC-B63044D3BD98}"/>
                  </a:ext>
                </a:extLst>
              </p:cNvPr>
              <p:cNvSpPr txBox="1"/>
              <p:nvPr/>
            </p:nvSpPr>
            <p:spPr>
              <a:xfrm>
                <a:off x="2194561" y="4617763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filtering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5F2C1-D823-287C-BDE7-4A6FF6DF6704}"/>
                  </a:ext>
                </a:extLst>
              </p:cNvPr>
              <p:cNvSpPr txBox="1"/>
              <p:nvPr/>
            </p:nvSpPr>
            <p:spPr>
              <a:xfrm>
                <a:off x="7635241" y="3078367"/>
                <a:ext cx="25449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Dispersal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26083D-B98C-1B77-24F2-FA1C86ACF069}"/>
                  </a:ext>
                </a:extLst>
              </p:cNvPr>
              <p:cNvSpPr txBox="1"/>
              <p:nvPr/>
            </p:nvSpPr>
            <p:spPr>
              <a:xfrm>
                <a:off x="7635241" y="4617763"/>
                <a:ext cx="254497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Birth, death, and reproduction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01EFDC-49F5-7F9D-FC11-9530A35D615A}"/>
                  </a:ext>
                </a:extLst>
              </p:cNvPr>
              <p:cNvSpPr txBox="1"/>
              <p:nvPr/>
            </p:nvSpPr>
            <p:spPr>
              <a:xfrm>
                <a:off x="2194561" y="2924479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Microbial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interaction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5AC8B2F0-2FA5-BB93-80D4-A951D9F475B8}"/>
                </a:ext>
              </a:extLst>
            </p:cNvPr>
            <p:cNvSpPr/>
            <p:nvPr/>
          </p:nvSpPr>
          <p:spPr>
            <a:xfrm rot="4500000">
              <a:off x="403159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0ADBA46B-AE28-6310-51F4-F5EFC3802600}"/>
                </a:ext>
              </a:extLst>
            </p:cNvPr>
            <p:cNvSpPr/>
            <p:nvPr/>
          </p:nvSpPr>
          <p:spPr>
            <a:xfrm rot="17100000" flipV="1">
              <a:off x="4031595" y="444473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482D8CF1-4895-DD8D-BA43-177D00B484E4}"/>
                </a:ext>
              </a:extLst>
            </p:cNvPr>
            <p:cNvSpPr/>
            <p:nvPr/>
          </p:nvSpPr>
          <p:spPr>
            <a:xfrm rot="17100000" flipH="1">
              <a:off x="736153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12262247-ADCF-43D4-A078-89C1217AA4E0}"/>
                </a:ext>
              </a:extLst>
            </p:cNvPr>
            <p:cNvSpPr/>
            <p:nvPr/>
          </p:nvSpPr>
          <p:spPr>
            <a:xfrm rot="4500000" flipH="1" flipV="1">
              <a:off x="7361535" y="4444731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7153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44D68F54-3437-34BB-2BB6-DA92BB950157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041CF2-F416-36CC-5124-964FDFE5A01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314765-76EC-88CF-DC1A-2BC4495C242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3BB3B9-1D9F-3C54-9D0F-F172992A08E1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2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8FE7FD-D14F-B8F2-6595-91E59E0D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32416"/>
            <a:ext cx="7772400" cy="56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38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50536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2"/>
            <a:ext cx="9770984" cy="9244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61FC-C94E-6C1B-ADC3-D5054274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1" y="3506507"/>
            <a:ext cx="9770985" cy="16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1772074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1704455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0D18E6-10C5-353B-7171-9A15E0D1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2545809"/>
            <a:ext cx="9770983" cy="1642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FB7A59-6DBA-F615-091A-D631D2B45364}"/>
              </a:ext>
            </a:extLst>
          </p:cNvPr>
          <p:cNvSpPr txBox="1"/>
          <p:nvPr/>
        </p:nvSpPr>
        <p:spPr>
          <a:xfrm>
            <a:off x="1417319" y="431554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"Index"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)[5]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99738B-9050-6EE7-19E6-C44F00B47D96}"/>
              </a:ext>
            </a:extLst>
          </p:cNvPr>
          <p:cNvSpPr/>
          <p:nvPr/>
        </p:nvSpPr>
        <p:spPr>
          <a:xfrm>
            <a:off x="1287392" y="4247930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97C563-93E8-D52E-51CF-FBF9CFDE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91" y="5097117"/>
            <a:ext cx="9770979" cy="164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0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696687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&lt;-unique(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2666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5AF5A9-898C-6966-4EA2-9D8A75ED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4493608"/>
            <a:ext cx="9770983" cy="848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E87804-DA6F-23EC-BB37-3B5332DDFE92}"/>
              </a:ext>
            </a:extLst>
          </p:cNvPr>
          <p:cNvSpPr txBox="1"/>
          <p:nvPr/>
        </p:nvSpPr>
        <p:spPr>
          <a:xfrm>
            <a:off x="1473789" y="228485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18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00357"/>
            <a:ext cx="953406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(x=Group,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99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6D18E-4C03-40B8-7677-8979732B23A0}"/>
              </a:ext>
            </a:extLst>
          </p:cNvPr>
          <p:cNvSpPr txBox="1"/>
          <p:nvPr/>
        </p:nvSpPr>
        <p:spPr>
          <a:xfrm>
            <a:off x="881713" y="270430"/>
            <a:ext cx="2961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Further application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ED00A-51C6-5251-2024-C84FF89C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41" y="954705"/>
            <a:ext cx="5294856" cy="58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3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6-4-1)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56382"/>
            <a:ext cx="953406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rows containing the value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to numeric if the class of relative importance values is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1"/>
            <a:ext cx="9770984" cy="327848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77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147636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check if there is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remove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)[3]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80017"/>
            <a:ext cx="9770984" cy="218174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7946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6-4-2)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FAC965-8AD0-5C14-E3D1-BC3D2514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426194"/>
            <a:ext cx="9770984" cy="16238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CCE1C7-D294-D2AB-5070-21D01CC642F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01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762001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c("bin1","bin2","bin3","bin4","bin5"))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33482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F68E7-F14B-9805-3255-5BFD6A6B7EAB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2B353-8A3C-2679-7991-2F829FF460E5}"/>
              </a:ext>
            </a:extLst>
          </p:cNvPr>
          <p:cNvSpPr txBox="1"/>
          <p:nvPr/>
        </p:nvSpPr>
        <p:spPr>
          <a:xfrm>
            <a:off x="1473789" y="2268527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39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65673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facet_wrap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(~Group,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=2)+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86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5" y="270430"/>
            <a:ext cx="67778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Ecological drivers (or assembly mechanisms)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0CC8C-B08B-DAFD-3888-D4F9A62A1F8D}"/>
              </a:ext>
            </a:extLst>
          </p:cNvPr>
          <p:cNvSpPr txBox="1"/>
          <p:nvPr/>
        </p:nvSpPr>
        <p:spPr>
          <a:xfrm>
            <a:off x="7895404" y="628895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(Zhou and Ning, 2017.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Microbiol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Mol. Biol. Rev.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D4A01F-B96F-2FA5-276B-A1949815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29" y="1488775"/>
            <a:ext cx="7513070" cy="46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64A2D-38C0-CC43-A6CB-58159CE48699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in the null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77D0F-0815-98ED-6DF2-2BB683E69FA0}"/>
              </a:ext>
            </a:extLst>
          </p:cNvPr>
          <p:cNvSpPr txBox="1"/>
          <p:nvPr/>
        </p:nvSpPr>
        <p:spPr>
          <a:xfrm>
            <a:off x="641072" y="2338659"/>
            <a:ext cx="14957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Difference in microbial fitness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38BA1-9641-01EC-831A-05AA183446FA}"/>
              </a:ext>
            </a:extLst>
          </p:cNvPr>
          <p:cNvSpPr txBox="1"/>
          <p:nvPr/>
        </p:nvSpPr>
        <p:spPr>
          <a:xfrm>
            <a:off x="641072" y="4662128"/>
            <a:ext cx="14957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Microbial migration between local communities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7A736-2047-01B6-E7E5-5C673A839111}"/>
              </a:ext>
            </a:extLst>
          </p:cNvPr>
          <p:cNvSpPr txBox="1"/>
          <p:nvPr/>
        </p:nvSpPr>
        <p:spPr>
          <a:xfrm>
            <a:off x="9760373" y="4026272"/>
            <a:ext cx="1495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Random 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F1CB0-9AF3-78D6-116C-01980434AECC}"/>
              </a:ext>
            </a:extLst>
          </p:cNvPr>
          <p:cNvSpPr txBox="1"/>
          <p:nvPr/>
        </p:nvSpPr>
        <p:spPr>
          <a:xfrm>
            <a:off x="9760373" y="2270458"/>
            <a:ext cx="1970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Evolutionary process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9887B4-8BEA-C510-2F11-49ABAB73D97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020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6D18E-4C03-40B8-7677-8979732B23A0}"/>
              </a:ext>
            </a:extLst>
          </p:cNvPr>
          <p:cNvSpPr txBox="1"/>
          <p:nvPr/>
        </p:nvSpPr>
        <p:spPr>
          <a:xfrm>
            <a:off x="881713" y="270430"/>
            <a:ext cx="2961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Further application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073E70-FB31-820C-7998-2FAC6127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6" y="1223239"/>
            <a:ext cx="10443048" cy="44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43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54456" y="1989269"/>
            <a:ext cx="9601997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=comm/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='bray'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hellinger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=paste0(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prefix,"hell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"no"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comm,tree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tree,pd.desc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rand=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rand.time,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,ds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=0.2,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.cut=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NA,sp.check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="within.bin",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="Confidence",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bin.size.limit,nworker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nworker,memory.G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TRUE,qp.save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FALSE,detail.null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=FALSE,              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TRUE,output.wd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save.wd,correct.special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="depend",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1.96,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0.95,conf.cut=0.975,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="no",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=NULL,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logbase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=2,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dirichlet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(Optional)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 with normalized ASV or OTU abundances </a:t>
            </a:r>
            <a:r>
              <a:rPr lang="en-US" altLang="ko-KR" sz="14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(see 4-3)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885949" y="1318202"/>
            <a:ext cx="8321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general, normalized or transformed ASV or OTU abundances are used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for the microbiome analyses.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1981501"/>
            <a:ext cx="9770984" cy="455500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26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5551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Introduction to the R package </a:t>
            </a:r>
            <a:r>
              <a:rPr lang="en-US" altLang="ko-KR" sz="24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iCAMP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D34FC-92B0-C4A8-E261-3162775537C7}"/>
              </a:ext>
            </a:extLst>
          </p:cNvPr>
          <p:cNvSpPr txBox="1"/>
          <p:nvPr/>
        </p:nvSpPr>
        <p:spPr>
          <a:xfrm>
            <a:off x="1713284" y="849996"/>
            <a:ext cx="229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A6DAEDC6-02DE-9E46-BA15-8F7337E4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01" y="1220387"/>
            <a:ext cx="4659056" cy="54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459E60-8B36-C16B-BFE3-CB4C02052003}"/>
              </a:ext>
            </a:extLst>
          </p:cNvPr>
          <p:cNvSpPr txBox="1"/>
          <p:nvPr/>
        </p:nvSpPr>
        <p:spPr>
          <a:xfrm>
            <a:off x="5700259" y="1456890"/>
            <a:ext cx="498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This is the distinctiveness of the 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409ED-D526-A68D-0172-BF9536E302FA}"/>
              </a:ext>
            </a:extLst>
          </p:cNvPr>
          <p:cNvSpPr txBox="1"/>
          <p:nvPr/>
        </p:nvSpPr>
        <p:spPr>
          <a:xfrm>
            <a:off x="5700258" y="1939776"/>
            <a:ext cx="5718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significance of ecological drivers could be predicted for each phylogenetic group.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7EFFBB-5D1F-BE59-08F9-35712D9253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78AC3335-3491-0690-8A5B-BAF548D22811}"/>
              </a:ext>
            </a:extLst>
          </p:cNvPr>
          <p:cNvSpPr/>
          <p:nvPr/>
        </p:nvSpPr>
        <p:spPr>
          <a:xfrm rot="5400000">
            <a:off x="4813303" y="1847145"/>
            <a:ext cx="1152948" cy="224723"/>
          </a:xfrm>
          <a:prstGeom prst="triangle">
            <a:avLst/>
          </a:prstGeom>
          <a:solidFill>
            <a:srgbClr val="5081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42EA7EC3-CF1E-29A9-D71C-B4D3AB41007F}"/>
              </a:ext>
            </a:extLst>
          </p:cNvPr>
          <p:cNvSpPr/>
          <p:nvPr/>
        </p:nvSpPr>
        <p:spPr>
          <a:xfrm rot="5400000">
            <a:off x="4392250" y="3628368"/>
            <a:ext cx="1995054" cy="224725"/>
          </a:xfrm>
          <a:prstGeom prst="triangle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D95A9-259D-0367-A286-7F98181252E2}"/>
              </a:ext>
            </a:extLst>
          </p:cNvPr>
          <p:cNvSpPr txBox="1"/>
          <p:nvPr/>
        </p:nvSpPr>
        <p:spPr>
          <a:xfrm>
            <a:off x="5700259" y="3063883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&lt; the null expectation; </a:t>
            </a:r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20E55-DC5A-70DF-80A4-4080E5EEA0D8}"/>
              </a:ext>
            </a:extLst>
          </p:cNvPr>
          <p:cNvSpPr txBox="1"/>
          <p:nvPr/>
        </p:nvSpPr>
        <p:spPr>
          <a:xfrm>
            <a:off x="5700259" y="3681400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&gt; the null expectation; </a:t>
            </a:r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E044055-5FB7-4EE6-F931-141C29375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1" y="4388566"/>
            <a:ext cx="5551743" cy="23161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CF967-0B2E-EFB2-F07E-AF04D1D8106F}"/>
              </a:ext>
            </a:extLst>
          </p:cNvPr>
          <p:cNvSpPr txBox="1"/>
          <p:nvPr/>
        </p:nvSpPr>
        <p:spPr>
          <a:xfrm>
            <a:off x="9045580" y="4388566"/>
            <a:ext cx="2297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article</a:t>
            </a:r>
          </a:p>
        </p:txBody>
      </p:sp>
    </p:spTree>
    <p:extLst>
      <p:ext uri="{BB962C8B-B14F-4D97-AF65-F5344CB8AC3E}">
        <p14:creationId xmlns:p14="http://schemas.microsoft.com/office/powerpoint/2010/main" val="94509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11493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Prior to the analysis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BCD13-EC29-1541-C97D-D82A8877E177}"/>
              </a:ext>
            </a:extLst>
          </p:cNvPr>
          <p:cNvSpPr txBox="1"/>
          <p:nvPr/>
        </p:nvSpPr>
        <p:spPr>
          <a:xfrm>
            <a:off x="4354369" y="2371111"/>
            <a:ext cx="62004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Referring to the GitHub (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DaliangNing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/iCAMP1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408C0-7285-F450-108B-BCE925BF6742}"/>
              </a:ext>
            </a:extLst>
          </p:cNvPr>
          <p:cNvSpPr txBox="1"/>
          <p:nvPr/>
        </p:nvSpPr>
        <p:spPr>
          <a:xfrm>
            <a:off x="1637170" y="230955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097AB-C39C-DC14-7A02-A1AB5ED756C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Install and load required R packages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E5818C-2A94-389C-17BC-49D55248A2EF}"/>
              </a:ext>
            </a:extLst>
          </p:cNvPr>
          <p:cNvSpPr/>
          <p:nvPr/>
        </p:nvSpPr>
        <p:spPr>
          <a:xfrm>
            <a:off x="1251857" y="1920787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E5B97C-E134-0B6F-ACC0-D30E96453B98}"/>
              </a:ext>
            </a:extLst>
          </p:cNvPr>
          <p:cNvSpPr/>
          <p:nvPr/>
        </p:nvSpPr>
        <p:spPr>
          <a:xfrm>
            <a:off x="1251857" y="4380956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22893-7639-F53B-C391-0B8EB93B27B6}"/>
              </a:ext>
            </a:extLst>
          </p:cNvPr>
          <p:cNvSpPr txBox="1"/>
          <p:nvPr/>
        </p:nvSpPr>
        <p:spPr>
          <a:xfrm>
            <a:off x="1637170" y="19512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reshape2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6B7884-38EF-8B43-6B11-2C25FA9AA80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6E836-A4ED-8251-83DB-0320F1E4FA84}"/>
              </a:ext>
            </a:extLst>
          </p:cNvPr>
          <p:cNvSpPr txBox="1"/>
          <p:nvPr/>
        </p:nvSpPr>
        <p:spPr>
          <a:xfrm>
            <a:off x="1642843" y="266783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7AE05-E545-9005-2A1D-37F89A6504BC}"/>
              </a:ext>
            </a:extLst>
          </p:cNvPr>
          <p:cNvSpPr txBox="1"/>
          <p:nvPr/>
        </p:nvSpPr>
        <p:spPr>
          <a:xfrm>
            <a:off x="1642843" y="302610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(“ape”)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DE102-4883-F3B9-87ED-B55DEAC9E1E3}"/>
              </a:ext>
            </a:extLst>
          </p:cNvPr>
          <p:cNvSpPr txBox="1"/>
          <p:nvPr/>
        </p:nvSpPr>
        <p:spPr>
          <a:xfrm>
            <a:off x="1631413" y="338438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(“ggplot2”)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93F9B-0212-B023-A9E6-2B4F424E6F30}"/>
              </a:ext>
            </a:extLst>
          </p:cNvPr>
          <p:cNvSpPr txBox="1"/>
          <p:nvPr/>
        </p:nvSpPr>
        <p:spPr>
          <a:xfrm>
            <a:off x="1176609" y="394830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Load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1-1)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DD113A-BF4D-2F38-D6F7-0317F54B6340}"/>
              </a:ext>
            </a:extLst>
          </p:cNvPr>
          <p:cNvSpPr txBox="1"/>
          <p:nvPr/>
        </p:nvSpPr>
        <p:spPr>
          <a:xfrm>
            <a:off x="1579575" y="444567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(reshape2)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ape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(ggplot2)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37DFFE-E7D1-9A07-3521-CD90B1EF2B80}"/>
              </a:ext>
            </a:extLst>
          </p:cNvPr>
          <p:cNvSpPr txBox="1"/>
          <p:nvPr/>
        </p:nvSpPr>
        <p:spPr>
          <a:xfrm>
            <a:off x="1176609" y="153657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Install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1-0)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7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1ADFB-78D1-991B-E6A0-70653B390D44}"/>
              </a:ext>
            </a:extLst>
          </p:cNvPr>
          <p:cNvGrpSpPr/>
          <p:nvPr/>
        </p:nvGrpSpPr>
        <p:grpSpPr>
          <a:xfrm>
            <a:off x="1458402" y="1828804"/>
            <a:ext cx="9857730" cy="2214081"/>
            <a:chOff x="1458402" y="2023946"/>
            <a:chExt cx="9857730" cy="2214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2FEC8E-71B4-1093-6D3F-E96D587FDDD1}"/>
                </a:ext>
              </a:extLst>
            </p:cNvPr>
            <p:cNvSpPr txBox="1"/>
            <p:nvPr/>
          </p:nvSpPr>
          <p:spPr>
            <a:xfrm>
              <a:off x="1458403" y="2023946"/>
              <a:ext cx="6586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comm: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ASV or OTU abundance table (sample × ASV or OTU)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A0C859-0BE4-79B6-1693-F86A207DF8E7}"/>
                </a:ext>
              </a:extLst>
            </p:cNvPr>
            <p:cNvSpPr txBox="1"/>
            <p:nvPr/>
          </p:nvSpPr>
          <p:spPr>
            <a:xfrm>
              <a:off x="1458403" y="2485133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tree: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Phylogenetic tree of the ASVs or OTUs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C29F5B-AEE9-BACC-744D-EC242E8A7A36}"/>
                </a:ext>
              </a:extLst>
            </p:cNvPr>
            <p:cNvSpPr txBox="1"/>
            <p:nvPr/>
          </p:nvSpPr>
          <p:spPr>
            <a:xfrm>
              <a:off x="1458403" y="2946320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clas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Taxonomic information of ASVs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020545-80C1-71C5-B997-29E682408670}"/>
                </a:ext>
              </a:extLst>
            </p:cNvPr>
            <p:cNvSpPr txBox="1"/>
            <p:nvPr/>
          </p:nvSpPr>
          <p:spPr>
            <a:xfrm>
              <a:off x="1458402" y="3407507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treat: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Categorical data (geographic sites, plant compartments, control vs. treatment groups)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BE7F0C-49FE-8F09-7D66-73E5C70B691C}"/>
                </a:ext>
              </a:extLst>
            </p:cNvPr>
            <p:cNvSpPr txBox="1"/>
            <p:nvPr/>
          </p:nvSpPr>
          <p:spPr>
            <a:xfrm>
              <a:off x="1458403" y="3868695"/>
              <a:ext cx="85944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env: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Continuous data (or quantitative data; soil pH, soil organic matter, and so on)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C109CF-20F2-ADB3-EEB9-943F71570D0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the required R packages and set variables and parameters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8A3DEC-98EF-C056-068F-77EB546E6456}"/>
              </a:ext>
            </a:extLst>
          </p:cNvPr>
          <p:cNvGrpSpPr/>
          <p:nvPr/>
        </p:nvGrpSpPr>
        <p:grpSpPr>
          <a:xfrm>
            <a:off x="1458403" y="4579314"/>
            <a:ext cx="9857730" cy="1752893"/>
            <a:chOff x="1458403" y="4417034"/>
            <a:chExt cx="9857730" cy="17528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0AE4E-4D7E-B866-A974-09EE148A8816}"/>
                </a:ext>
              </a:extLst>
            </p:cNvPr>
            <p:cNvSpPr txBox="1"/>
            <p:nvPr/>
          </p:nvSpPr>
          <p:spPr>
            <a:xfrm>
              <a:off x="1458403" y="4417034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prefix: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Prefix of output file names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0D7D0-1EE6-3597-5B9C-138A7AC326AB}"/>
                </a:ext>
              </a:extLst>
            </p:cNvPr>
            <p:cNvSpPr txBox="1"/>
            <p:nvPr/>
          </p:nvSpPr>
          <p:spPr>
            <a:xfrm>
              <a:off x="1458403" y="4878221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rand.time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Randomization time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02CC9B-4C26-C2BB-E37A-AD203248025A}"/>
                </a:ext>
              </a:extLst>
            </p:cNvPr>
            <p:cNvSpPr txBox="1"/>
            <p:nvPr/>
          </p:nvSpPr>
          <p:spPr>
            <a:xfrm>
              <a:off x="1458403" y="5339408"/>
              <a:ext cx="6586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nworker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 number of thread or CPU for parallel computing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4B46B9-DC2C-4A8D-C974-C26D1C9B700C}"/>
                </a:ext>
              </a:extLst>
            </p:cNvPr>
            <p:cNvSpPr txBox="1"/>
            <p:nvPr/>
          </p:nvSpPr>
          <p:spPr>
            <a:xfrm>
              <a:off x="1458403" y="5800595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memory.G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Memory size (depending on the available disk size; unit, GB)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B608F9-1095-F26B-56AB-3265AC824141}"/>
              </a:ext>
            </a:extLst>
          </p:cNvPr>
          <p:cNvSpPr/>
          <p:nvPr/>
        </p:nvSpPr>
        <p:spPr>
          <a:xfrm>
            <a:off x="1251857" y="1791072"/>
            <a:ext cx="9770984" cy="22895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C95768-6EA9-86F3-1106-44782D52C88E}"/>
              </a:ext>
            </a:extLst>
          </p:cNvPr>
          <p:cNvSpPr/>
          <p:nvPr/>
        </p:nvSpPr>
        <p:spPr>
          <a:xfrm>
            <a:off x="1251857" y="4559369"/>
            <a:ext cx="9770984" cy="179278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11B1F-EE60-A445-B61F-69B836F45B2A}"/>
              </a:ext>
            </a:extLst>
          </p:cNvPr>
          <p:cNvSpPr txBox="1"/>
          <p:nvPr/>
        </p:nvSpPr>
        <p:spPr>
          <a:xfrm>
            <a:off x="1291212" y="1415864"/>
            <a:ext cx="3669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Variable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B0382-F1E4-152F-C08A-B1589AC51EA3}"/>
              </a:ext>
            </a:extLst>
          </p:cNvPr>
          <p:cNvSpPr txBox="1"/>
          <p:nvPr/>
        </p:nvSpPr>
        <p:spPr>
          <a:xfrm>
            <a:off x="1291213" y="4191888"/>
            <a:ext cx="4003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Parameter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1-3)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3E0CC-65F2-B0AA-D681-0991C5C3B7F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B74E-EF22-E5DE-87DA-95DBDCD1F0B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26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FEC8E-71B4-1093-6D3F-E96D587FDDD1}"/>
              </a:ext>
            </a:extLst>
          </p:cNvPr>
          <p:cNvSpPr txBox="1"/>
          <p:nvPr/>
        </p:nvSpPr>
        <p:spPr>
          <a:xfrm>
            <a:off x="1612033" y="2592165"/>
            <a:ext cx="8379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comm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)))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	# t(): transpose (covert the position of row and column)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476454"/>
            <a:ext cx="9770984" cy="87775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4233E-EEE0-4229-5D48-A315621846C0}"/>
              </a:ext>
            </a:extLst>
          </p:cNvPr>
          <p:cNvSpPr txBox="1"/>
          <p:nvPr/>
        </p:nvSpPr>
        <p:spPr>
          <a:xfrm>
            <a:off x="1176609" y="20044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Abundance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1-2-1)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46482-F4B8-94D3-E374-973EF14ACC36}"/>
              </a:ext>
            </a:extLst>
          </p:cNvPr>
          <p:cNvSpPr txBox="1"/>
          <p:nvPr/>
        </p:nvSpPr>
        <p:spPr>
          <a:xfrm>
            <a:off x="1251856" y="4144659"/>
            <a:ext cx="712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): OTU (row) × Sample (column)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ECE3E-D98B-D5D8-EC7C-A86F1C31D748}"/>
              </a:ext>
            </a:extLst>
          </p:cNvPr>
          <p:cNvSpPr txBox="1"/>
          <p:nvPr/>
        </p:nvSpPr>
        <p:spPr>
          <a:xfrm>
            <a:off x="1251856" y="4591225"/>
            <a:ext cx="8902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satisfy the required format, the table needs to be transposed using the function 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672C4-7B24-BF24-EA5F-8608D28F2F58}"/>
              </a:ext>
            </a:extLst>
          </p:cNvPr>
          <p:cNvSpPr txBox="1"/>
          <p:nvPr/>
        </p:nvSpPr>
        <p:spPr>
          <a:xfrm>
            <a:off x="1176609" y="3737510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reason for applying a transpose function (</a:t>
            </a:r>
            <a:r>
              <a:rPr lang="en-US" altLang="ko-KR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488DB-C7E5-2529-8AB4-4A17F3B82C26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2201A-7CCB-7D26-A49B-47BDF74CB303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04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52085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tax_table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3198A-8D06-3579-43FA-00F337ED7347}"/>
              </a:ext>
            </a:extLst>
          </p:cNvPr>
          <p:cNvSpPr txBox="1"/>
          <p:nvPr/>
        </p:nvSpPr>
        <p:spPr>
          <a:xfrm>
            <a:off x="1612033" y="3550820"/>
            <a:ext cx="789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sample_data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3A61E-38FE-B334-220F-E4377D728FEE}"/>
              </a:ext>
            </a:extLst>
          </p:cNvPr>
          <p:cNvSpPr txBox="1"/>
          <p:nvPr/>
        </p:nvSpPr>
        <p:spPr>
          <a:xfrm>
            <a:off x="1612033" y="59980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tree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phy_tree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802DA-1675-D53E-85F2-0C7240166A71}"/>
              </a:ext>
            </a:extLst>
          </p:cNvPr>
          <p:cNvSpPr txBox="1"/>
          <p:nvPr/>
        </p:nvSpPr>
        <p:spPr>
          <a:xfrm>
            <a:off x="1612033" y="4053147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treat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1,2,3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categorical data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A7A39-9FD2-2BA3-BF1F-3B8F51B4C9E0}"/>
              </a:ext>
            </a:extLst>
          </p:cNvPr>
          <p:cNvSpPr txBox="1"/>
          <p:nvPr/>
        </p:nvSpPr>
        <p:spPr>
          <a:xfrm>
            <a:off x="1612033" y="4521831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env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4,5,6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continuous data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412663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21CE7-CE1A-5331-8027-9EA37C6040B0}"/>
              </a:ext>
            </a:extLst>
          </p:cNvPr>
          <p:cNvSpPr txBox="1"/>
          <p:nvPr/>
        </p:nvSpPr>
        <p:spPr>
          <a:xfrm>
            <a:off x="1176609" y="20044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Taxonomy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1-2-2)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362394-9E01-E12E-CDB9-C6DF57F5EE6D}"/>
              </a:ext>
            </a:extLst>
          </p:cNvPr>
          <p:cNvSpPr/>
          <p:nvPr/>
        </p:nvSpPr>
        <p:spPr>
          <a:xfrm>
            <a:off x="1251857" y="3467297"/>
            <a:ext cx="9770984" cy="185413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9A957F-A53A-043B-CB3B-0D840E47AB8E}"/>
              </a:ext>
            </a:extLst>
          </p:cNvPr>
          <p:cNvSpPr txBox="1"/>
          <p:nvPr/>
        </p:nvSpPr>
        <p:spPr>
          <a:xfrm>
            <a:off x="1176609" y="31208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Meta data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1-2-3)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E4032-594B-9660-7D3E-188B209CF4A9}"/>
              </a:ext>
            </a:extLst>
          </p:cNvPr>
          <p:cNvSpPr txBox="1"/>
          <p:nvPr/>
        </p:nvSpPr>
        <p:spPr>
          <a:xfrm>
            <a:off x="1176609" y="54959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 Phylogenetic tree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1-2-4)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E0B026-7480-09D6-B127-0D66E8B25676}"/>
              </a:ext>
            </a:extLst>
          </p:cNvPr>
          <p:cNvSpPr/>
          <p:nvPr/>
        </p:nvSpPr>
        <p:spPr>
          <a:xfrm>
            <a:off x="1251857" y="5889846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8A474-1E0A-1489-F3F1-A5512D8D830D}"/>
              </a:ext>
            </a:extLst>
          </p:cNvPr>
          <p:cNvSpPr txBox="1"/>
          <p:nvPr/>
        </p:nvSpPr>
        <p:spPr>
          <a:xfrm>
            <a:off x="2615095" y="4915774"/>
            <a:ext cx="8155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* Numbers indicate the index of columns.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7FE6DA-2F99-131C-0C8F-094CDBAAB59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2322B-29B3-E9B4-B96B-5117085ADDF7}"/>
              </a:ext>
            </a:extLst>
          </p:cNvPr>
          <p:cNvSpPr txBox="1"/>
          <p:nvPr/>
        </p:nvSpPr>
        <p:spPr>
          <a:xfrm>
            <a:off x="1176609" y="1536570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85015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14741</TotalTime>
  <Words>5703</Words>
  <Application>Microsoft Macintosh PowerPoint</Application>
  <PresentationFormat>와이드스크린</PresentationFormat>
  <Paragraphs>428</Paragraphs>
  <Slides>41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 Kim</dc:creator>
  <cp:lastModifiedBy>Hyun Kim</cp:lastModifiedBy>
  <cp:revision>676</cp:revision>
  <dcterms:created xsi:type="dcterms:W3CDTF">2024-02-26T22:28:57Z</dcterms:created>
  <dcterms:modified xsi:type="dcterms:W3CDTF">2024-04-15T00:35:59Z</dcterms:modified>
</cp:coreProperties>
</file>